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62" r:id="rId3"/>
  </p:sldMasterIdLst>
  <p:notesMasterIdLst>
    <p:notesMasterId r:id="rId17"/>
  </p:notesMasterIdLst>
  <p:sldIdLst>
    <p:sldId id="257" r:id="rId4"/>
    <p:sldId id="261" r:id="rId5"/>
    <p:sldId id="264" r:id="rId6"/>
    <p:sldId id="262" r:id="rId7"/>
    <p:sldId id="263" r:id="rId8"/>
    <p:sldId id="272" r:id="rId9"/>
    <p:sldId id="266" r:id="rId10"/>
    <p:sldId id="267" r:id="rId11"/>
    <p:sldId id="273" r:id="rId12"/>
    <p:sldId id="269" r:id="rId13"/>
    <p:sldId id="268" r:id="rId14"/>
    <p:sldId id="265" r:id="rId15"/>
    <p:sldId id="271" r:id="rId16"/>
  </p:sldIdLst>
  <p:sldSz cx="9144000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cIp6OEx/m4wLo+L+ynuyK0raL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F00"/>
    <a:srgbClr val="D6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816" y="120"/>
      </p:cViewPr>
      <p:guideLst>
        <p:guide orient="horz" pos="308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44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060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75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313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016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43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50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1AF00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250826" y="1879600"/>
            <a:ext cx="4248150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426402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1AF00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4"/>
          </p:nvPr>
        </p:nvSpPr>
        <p:spPr>
          <a:xfrm>
            <a:off x="4629149" y="1879600"/>
            <a:ext cx="4264025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1620000" y="340296"/>
            <a:ext cx="6913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1620000" y="340296"/>
            <a:ext cx="6886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cxnSp>
        <p:nvCxnSpPr>
          <p:cNvPr id="15" name="Google Shape;15;p1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Google Shape;1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7885112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31.01.2023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b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01.02.2023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979612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 </a:t>
            </a:r>
            <a:b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334962"/>
            <a:ext cx="576262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24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0" name="Google Shape;1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0037" y="501650"/>
            <a:ext cx="923925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Uc1.1c.ru/poster/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971550" y="1651830"/>
            <a:ext cx="61356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/>
          <a:p>
            <a:pPr lvl="0">
              <a:buClr>
                <a:srgbClr val="F1AF00"/>
              </a:buClr>
              <a:buSzPts val="2400"/>
            </a:pPr>
            <a:r>
              <a:rPr lang="ru-RU" dirty="0"/>
              <a:t>Видеокурсы от 1С:Учебного центра №</a:t>
            </a:r>
            <a:r>
              <a:rPr lang="ru-RU" dirty="0" smtClean="0"/>
              <a:t>1</a:t>
            </a:r>
            <a:endParaRPr dirty="0"/>
          </a:p>
        </p:txBody>
      </p:sp>
      <p:sp>
        <p:nvSpPr>
          <p:cNvPr id="122" name="Google Shape;122;p2"/>
          <p:cNvSpPr txBox="1">
            <a:spLocks noGrp="1"/>
          </p:cNvSpPr>
          <p:nvPr>
            <p:ph type="subTitle" idx="1"/>
          </p:nvPr>
        </p:nvSpPr>
        <p:spPr>
          <a:xfrm>
            <a:off x="971550" y="2701925"/>
            <a:ext cx="7029450" cy="12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Максим Панин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3" name="Google Shape;123;p2"/>
          <p:cNvSpPr txBox="1"/>
          <p:nvPr/>
        </p:nvSpPr>
        <p:spPr>
          <a:xfrm>
            <a:off x="971550" y="3323431"/>
            <a:ext cx="70294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dirty="0" smtClean="0"/>
              <a:t>Менеджер проекта Интернет-курсов 1С</a:t>
            </a:r>
          </a:p>
          <a:p>
            <a:pPr lvl="0">
              <a:buClr>
                <a:schemeClr val="dk1"/>
              </a:buClr>
              <a:buSzPts val="1600"/>
            </a:pPr>
            <a:r>
              <a:rPr lang="en-US" dirty="0"/>
              <a:t>UC1.1C.RU, </a:t>
            </a:r>
            <a:r>
              <a:rPr lang="ru-RU" dirty="0"/>
              <a:t>фирма «1С»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498595" y="345131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Этапы изучения программ 1С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81" y="2807733"/>
            <a:ext cx="1544261" cy="1544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1" y="941901"/>
            <a:ext cx="6743234" cy="3410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5176" y="1948161"/>
            <a:ext cx="304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Скачать схемы обучения</a:t>
            </a:r>
          </a:p>
          <a:p>
            <a:pPr algn="ctr"/>
            <a:r>
              <a:rPr lang="ru-RU" sz="1600" dirty="0" smtClean="0"/>
              <a:t>в формате </a:t>
            </a:r>
            <a:r>
              <a:rPr lang="en-US" sz="1600" dirty="0" smtClean="0"/>
              <a:t>PDF</a:t>
            </a:r>
          </a:p>
          <a:p>
            <a:pPr algn="ctr"/>
            <a:r>
              <a:rPr lang="en-US" sz="1600" dirty="0">
                <a:hlinkClick r:id="rId5" action="ppaction://hlinkfile"/>
              </a:rPr>
              <a:t>u</a:t>
            </a:r>
            <a:r>
              <a:rPr lang="en-US" sz="1600" dirty="0" smtClean="0">
                <a:hlinkClick r:id="rId5" action="ppaction://hlinkfile"/>
              </a:rPr>
              <a:t>c1.1c.ru/poster/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233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243" y="1973179"/>
            <a:ext cx="3106182" cy="2528162"/>
          </a:xfrm>
          <a:prstGeom prst="rect">
            <a:avLst/>
          </a:prstGeom>
        </p:spPr>
      </p:pic>
      <p:sp>
        <p:nvSpPr>
          <p:cNvPr id="173" name="Google Shape;173;p8"/>
          <p:cNvSpPr txBox="1">
            <a:spLocks noGrp="1"/>
          </p:cNvSpPr>
          <p:nvPr>
            <p:ph type="body" idx="1"/>
          </p:nvPr>
        </p:nvSpPr>
        <p:spPr>
          <a:xfrm>
            <a:off x="2336705" y="1235155"/>
            <a:ext cx="4541205" cy="81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spcBef>
                <a:spcPts val="0"/>
              </a:spcBef>
            </a:pPr>
            <a:r>
              <a:rPr lang="ru-RU" dirty="0" smtClean="0"/>
              <a:t>Купить доступ к курсу можно на сайте - </a:t>
            </a:r>
            <a:r>
              <a:rPr lang="en-US" u="sng" dirty="0" smtClean="0">
                <a:solidFill>
                  <a:schemeClr val="tx1"/>
                </a:solidFill>
              </a:rPr>
              <a:t>UC1.1C.RU</a:t>
            </a:r>
            <a:endParaRPr sz="2400" b="1" u="sng" dirty="0">
              <a:solidFill>
                <a:schemeClr val="tx1"/>
              </a:solidFill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282699" y="248443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Как купить курс и начать обучение?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92" y="928835"/>
            <a:ext cx="2096172" cy="34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ctrTitle"/>
          </p:nvPr>
        </p:nvSpPr>
        <p:spPr>
          <a:xfrm>
            <a:off x="5555152" y="115628"/>
            <a:ext cx="358884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</a:pPr>
            <a:r>
              <a:rPr lang="ru-RU" sz="3200" b="1" i="0" u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КОНТАКТЫ:</a:t>
            </a:r>
            <a:br>
              <a:rPr lang="ru-RU" sz="3200" b="1" i="0" u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 dirty="0" smtClean="0">
                <a:solidFill>
                  <a:srgbClr val="404040"/>
                </a:solidFill>
                <a:sym typeface="Arial"/>
              </a:rPr>
              <a:t>Тел:</a:t>
            </a:r>
            <a:r>
              <a:rPr lang="ru-RU" sz="2000" dirty="0" smtClean="0"/>
              <a:t>+7 (495)688-90-02</a:t>
            </a:r>
            <a:br>
              <a:rPr lang="ru-RU" sz="2000" dirty="0" smtClean="0"/>
            </a:br>
            <a:r>
              <a:rPr lang="en-US" sz="2000" dirty="0" smtClean="0"/>
              <a:t>E-mail: edu@1c.ru</a:t>
            </a:r>
            <a:endParaRPr sz="2000" dirty="0"/>
          </a:p>
        </p:txBody>
      </p:sp>
      <p:sp>
        <p:nvSpPr>
          <p:cNvPr id="4" name="Google Shape;199;p10"/>
          <p:cNvSpPr txBox="1">
            <a:spLocks/>
          </p:cNvSpPr>
          <p:nvPr/>
        </p:nvSpPr>
        <p:spPr>
          <a:xfrm>
            <a:off x="675425" y="3479473"/>
            <a:ext cx="71193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404040"/>
              </a:buClr>
              <a:buSzPts val="3200"/>
            </a:pPr>
            <a:r>
              <a:rPr lang="en-US" sz="3200" dirty="0" smtClean="0"/>
              <a:t>uc1.1c.ru/edu-2023/</a:t>
            </a:r>
            <a:endParaRPr lang="ru-RU" sz="3200" dirty="0" smtClean="0"/>
          </a:p>
          <a:p>
            <a:pPr>
              <a:buClr>
                <a:srgbClr val="404040"/>
              </a:buClr>
              <a:buSzPts val="3200"/>
            </a:pPr>
            <a:r>
              <a:rPr lang="ru-RU" sz="1600" dirty="0" smtClean="0"/>
              <a:t>* скидка действует до 28.02.23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1913" y="1703104"/>
            <a:ext cx="54864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SzPts val="1400"/>
            </a:pPr>
            <a:r>
              <a:rPr lang="en-US" altLang="ru-RU" b="1" dirty="0">
                <a:solidFill>
                  <a:srgbClr val="C00000"/>
                </a:solidFill>
                <a:sym typeface="Arial" panose="020B0604020202020204" pitchFamily="34" charset="0"/>
              </a:rPr>
              <a:t> </a:t>
            </a:r>
            <a:r>
              <a:rPr lang="ru-RU" altLang="ru-RU" sz="3200" b="1" dirty="0" err="1" smtClean="0">
                <a:sym typeface="Arial" panose="020B0604020202020204" pitchFamily="34" charset="0"/>
              </a:rPr>
              <a:t>Промокод</a:t>
            </a:r>
            <a:r>
              <a:rPr lang="ru-RU" altLang="ru-RU" sz="3200" b="1" dirty="0" smtClean="0">
                <a:sym typeface="Arial" panose="020B0604020202020204" pitchFamily="34" charset="0"/>
              </a:rPr>
              <a:t> на скидку </a:t>
            </a:r>
            <a:r>
              <a:rPr lang="ru-RU" altLang="ru-RU" sz="3200" b="1" dirty="0">
                <a:sym typeface="Arial" panose="020B0604020202020204" pitchFamily="34" charset="0"/>
              </a:rPr>
              <a:t>60</a:t>
            </a:r>
            <a:r>
              <a:rPr lang="ru-RU" altLang="ru-RU" sz="3200" b="1" dirty="0" smtClean="0">
                <a:sym typeface="Arial" panose="020B0604020202020204" pitchFamily="34" charset="0"/>
              </a:rPr>
              <a:t>%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Pts val="1400"/>
            </a:pPr>
            <a:r>
              <a:rPr lang="ru-RU" altLang="ru-RU" sz="3200" b="1" dirty="0" smtClean="0">
                <a:solidFill>
                  <a:srgbClr val="D68F00"/>
                </a:solidFill>
                <a:sym typeface="Arial" panose="020B0604020202020204" pitchFamily="34" charset="0"/>
              </a:rPr>
              <a:t>на видеокурсы 1С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Pts val="1400"/>
            </a:pPr>
            <a:r>
              <a:rPr lang="ru-RU" altLang="ru-RU" sz="3200" b="1" dirty="0">
                <a:solidFill>
                  <a:srgbClr val="D68F00"/>
                </a:solidFill>
                <a:sym typeface="Arial" panose="020B0604020202020204" pitchFamily="34" charset="0"/>
              </a:rPr>
              <a:t/>
            </a:r>
            <a:br>
              <a:rPr lang="ru-RU" altLang="ru-RU" sz="3200" b="1" dirty="0">
                <a:solidFill>
                  <a:srgbClr val="D68F00"/>
                </a:solidFill>
                <a:sym typeface="Arial" panose="020B0604020202020204" pitchFamily="34" charset="0"/>
              </a:rPr>
            </a:br>
            <a:r>
              <a:rPr lang="en-US" altLang="ru-RU" sz="3200" b="1" dirty="0">
                <a:solidFill>
                  <a:srgbClr val="D68F00"/>
                </a:solidFill>
                <a:sym typeface="Arial" panose="020B0604020202020204" pitchFamily="34" charset="0"/>
              </a:rPr>
              <a:t> </a:t>
            </a:r>
            <a:r>
              <a:rPr lang="en-US" altLang="ru-RU" sz="3200" b="1" dirty="0" smtClean="0">
                <a:solidFill>
                  <a:srgbClr val="D68F00"/>
                </a:solidFill>
                <a:sym typeface="Arial" panose="020B0604020202020204" pitchFamily="34" charset="0"/>
              </a:rPr>
              <a:t>ILOVE1C</a:t>
            </a:r>
            <a:endParaRPr lang="ru-RU" sz="3200" dirty="0">
              <a:solidFill>
                <a:srgbClr val="D68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06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Видеокурсы 1С – что это?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250825" y="1317331"/>
            <a:ext cx="8642350" cy="320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indent="-55562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1AF00"/>
                </a:solidFill>
              </a:rPr>
              <a:t>Видеокурсы</a:t>
            </a:r>
            <a:r>
              <a:rPr lang="ru-RU" sz="1800" dirty="0"/>
              <a:t> – это дистанционный </a:t>
            </a:r>
            <a:r>
              <a:rPr lang="ru-RU" sz="1800" dirty="0" smtClean="0"/>
              <a:t>формат обучения,</a:t>
            </a:r>
          </a:p>
          <a:p>
            <a:pPr marL="182563" indent="-55562">
              <a:spcBef>
                <a:spcPts val="0"/>
              </a:spcBef>
              <a:buNone/>
            </a:pPr>
            <a:r>
              <a:rPr lang="ru-RU" sz="1800" dirty="0" smtClean="0"/>
              <a:t>с </a:t>
            </a:r>
            <a:r>
              <a:rPr lang="ru-RU" sz="1800" dirty="0"/>
              <a:t>доступом к видео-урокам по </a:t>
            </a:r>
            <a:r>
              <a:rPr lang="ru-RU" sz="1800" dirty="0" smtClean="0"/>
              <a:t>основным </a:t>
            </a:r>
          </a:p>
          <a:p>
            <a:pPr marL="182563" indent="-55562">
              <a:spcBef>
                <a:spcPts val="0"/>
              </a:spcBef>
              <a:buNone/>
            </a:pPr>
            <a:r>
              <a:rPr lang="ru-RU" sz="1800" dirty="0" smtClean="0"/>
              <a:t>востребованным направлениям 1С </a:t>
            </a:r>
            <a:r>
              <a:rPr lang="ru-RU" sz="1800" dirty="0"/>
              <a:t>на 90 дней. </a:t>
            </a:r>
          </a:p>
          <a:p>
            <a:pPr marL="182563" lvl="0" indent="-55562">
              <a:spcBef>
                <a:spcPts val="0"/>
              </a:spcBef>
              <a:buNone/>
            </a:pPr>
            <a:endParaRPr lang="ru-RU" b="1" u="sng" dirty="0" smtClean="0">
              <a:solidFill>
                <a:srgbClr val="F1AF00"/>
              </a:solidFill>
            </a:endParaRPr>
          </a:p>
          <a:p>
            <a:pPr marL="182563" lvl="0" indent="-55562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1AF00"/>
                </a:solidFill>
              </a:rPr>
              <a:t>Состав видеокурсов:</a:t>
            </a:r>
          </a:p>
          <a:p>
            <a:pPr marL="584201" lvl="1" indent="0">
              <a:spcBef>
                <a:spcPts val="0"/>
              </a:spcBef>
              <a:buNone/>
            </a:pPr>
            <a:r>
              <a:rPr lang="ru-RU" sz="1600" dirty="0" smtClean="0"/>
              <a:t>Видео-уроки</a:t>
            </a:r>
          </a:p>
          <a:p>
            <a:pPr marL="584201" lvl="1" indent="0">
              <a:spcBef>
                <a:spcPts val="0"/>
              </a:spcBef>
              <a:buNone/>
            </a:pPr>
            <a:r>
              <a:rPr lang="ru-RU" sz="1600" dirty="0" smtClean="0"/>
              <a:t>Методичка</a:t>
            </a:r>
          </a:p>
          <a:p>
            <a:pPr marL="584201" lvl="1" indent="0">
              <a:spcBef>
                <a:spcPts val="0"/>
              </a:spcBef>
              <a:buNone/>
            </a:pPr>
            <a:r>
              <a:rPr lang="ru-RU" sz="1600" dirty="0" smtClean="0"/>
              <a:t>Презентация</a:t>
            </a:r>
          </a:p>
          <a:p>
            <a:pPr marL="584201" lvl="1" indent="0">
              <a:spcBef>
                <a:spcPts val="0"/>
              </a:spcBef>
              <a:buNone/>
            </a:pPr>
            <a:r>
              <a:rPr lang="ru-RU" sz="1600" dirty="0" smtClean="0"/>
              <a:t>База для выполнения практических заданий</a:t>
            </a:r>
          </a:p>
          <a:p>
            <a:pPr marL="584201" lvl="1" indent="0">
              <a:spcBef>
                <a:spcPts val="0"/>
              </a:spcBef>
              <a:buNone/>
            </a:pPr>
            <a:r>
              <a:rPr lang="ru-RU" sz="1600" dirty="0" smtClean="0"/>
              <a:t>Итоговое тестирование</a:t>
            </a:r>
            <a:endParaRPr lang="ru-RU" sz="1600" dirty="0"/>
          </a:p>
          <a:p>
            <a:pPr marL="469901" indent="-342900">
              <a:spcBef>
                <a:spcPts val="0"/>
              </a:spcBef>
            </a:pPr>
            <a:endParaRPr lang="ru-RU" dirty="0" smtClean="0"/>
          </a:p>
          <a:p>
            <a:pPr marL="469901" indent="-342900">
              <a:spcBef>
                <a:spcPts val="0"/>
              </a:spcBef>
            </a:pPr>
            <a:endParaRPr lang="ru-RU" b="1" u="sng" dirty="0" smtClean="0">
              <a:solidFill>
                <a:srgbClr val="F1AF00"/>
              </a:solidFill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6227762" y="2860675"/>
            <a:ext cx="259238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под иллюстрацию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27" y="2108050"/>
            <a:ext cx="3381473" cy="2284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8" y="2796088"/>
            <a:ext cx="368802" cy="245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7" y="3088249"/>
            <a:ext cx="197044" cy="171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2" y="3298877"/>
            <a:ext cx="228470" cy="228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0" y="3561979"/>
            <a:ext cx="237933" cy="227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4" y="3809122"/>
            <a:ext cx="204333" cy="204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77" y="2206025"/>
            <a:ext cx="2402998" cy="2342163"/>
          </a:xfrm>
          <a:prstGeom prst="rect">
            <a:avLst/>
          </a:prstGeom>
        </p:spPr>
      </p:pic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>
                <a:solidFill>
                  <a:srgbClr val="D68F00"/>
                </a:solidFill>
              </a:rPr>
              <a:t>Преимущества видеокурсов</a:t>
            </a:r>
            <a:endParaRPr sz="2400" b="1" dirty="0">
              <a:solidFill>
                <a:srgbClr val="D68F00"/>
              </a:solidFill>
              <a:sym typeface="Arial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75627" y="1081088"/>
            <a:ext cx="8721295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1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rPr>
              <a:t>Доступность</a:t>
            </a:r>
            <a:r>
              <a:rPr lang="ru-RU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с</a:t>
            </a:r>
            <a:r>
              <a:rPr lang="ru-RU" sz="1600" dirty="0" smtClean="0"/>
              <a:t>тоимость </a:t>
            </a:r>
            <a:r>
              <a:rPr lang="ru-RU" sz="1600" dirty="0"/>
              <a:t>видео-курсов одна из самых </a:t>
            </a:r>
            <a:endParaRPr lang="ru-RU" sz="1600" dirty="0" smtClean="0"/>
          </a:p>
          <a:p>
            <a:pPr marL="127001" marR="0" lvl="0" indent="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</a:pPr>
            <a:r>
              <a:rPr lang="ru-RU" sz="1600" dirty="0"/>
              <a:t>д</a:t>
            </a:r>
            <a:r>
              <a:rPr lang="ru-RU" sz="1600" dirty="0" smtClean="0"/>
              <a:t>оступных, </a:t>
            </a:r>
            <a:r>
              <a:rPr lang="ru-RU" sz="1600" dirty="0"/>
              <a:t>при неизменном высоком </a:t>
            </a:r>
            <a:r>
              <a:rPr lang="ru-RU" sz="1600" dirty="0" smtClean="0"/>
              <a:t>качестве программы обучения.</a:t>
            </a:r>
          </a:p>
          <a:p>
            <a:pPr marL="127001" marR="0" lvl="0" indent="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</a:pPr>
            <a:r>
              <a:rPr lang="ru-RU" sz="1600" dirty="0" smtClean="0">
                <a:solidFill>
                  <a:schemeClr val="dk1"/>
                </a:solidFill>
                <a:sym typeface="Arial"/>
              </a:rPr>
              <a:t>Стартовый курс по 1С – всего за </a:t>
            </a:r>
            <a:r>
              <a:rPr lang="ru-RU" sz="1600" b="1" dirty="0" smtClean="0">
                <a:solidFill>
                  <a:srgbClr val="F1AF00"/>
                </a:solidFill>
                <a:sym typeface="Arial"/>
              </a:rPr>
              <a:t>256 руб.</a:t>
            </a:r>
          </a:p>
          <a:p>
            <a:pPr marL="127001" marR="0" lvl="0" indent="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</a:pPr>
            <a:endParaRPr lang="ru-RU" sz="1600" b="1" dirty="0" smtClean="0">
              <a:solidFill>
                <a:srgbClr val="F1AF00"/>
              </a:solidFill>
              <a:sym typeface="Arial"/>
            </a:endParaRPr>
          </a:p>
          <a:p>
            <a:pPr marL="41275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1AF00"/>
                </a:solidFill>
              </a:rPr>
              <a:t>Свободный график </a:t>
            </a:r>
            <a:r>
              <a:rPr lang="ru-RU" sz="1600" dirty="0"/>
              <a:t>–</a:t>
            </a:r>
            <a:r>
              <a:rPr lang="ru-RU" sz="1600" b="1" dirty="0" smtClean="0">
                <a:solidFill>
                  <a:srgbClr val="F1AF00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обучение на видеокурсах не привязано  к </a:t>
            </a:r>
            <a:r>
              <a:rPr lang="ru-RU" sz="1600" dirty="0" smtClean="0">
                <a:solidFill>
                  <a:schemeClr val="tx1"/>
                </a:solidFill>
              </a:rPr>
              <a:t>определенному</a:t>
            </a:r>
          </a:p>
          <a:p>
            <a:pPr marL="127001" indent="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расписанию</a:t>
            </a:r>
            <a:r>
              <a:rPr lang="ru-RU" sz="1600" dirty="0">
                <a:solidFill>
                  <a:schemeClr val="tx1"/>
                </a:solidFill>
              </a:rPr>
              <a:t>, обучаться можно в </a:t>
            </a:r>
            <a:r>
              <a:rPr lang="ru-RU" sz="1600" dirty="0"/>
              <a:t>удобное </a:t>
            </a:r>
            <a:r>
              <a:rPr lang="ru-RU" sz="1600" dirty="0" smtClean="0"/>
              <a:t>время</a:t>
            </a:r>
          </a:p>
          <a:p>
            <a:pPr marL="127001" indent="0">
              <a:spcBef>
                <a:spcPts val="0"/>
              </a:spcBef>
            </a:pPr>
            <a:endParaRPr lang="ru-RU" sz="1600" dirty="0" smtClean="0"/>
          </a:p>
          <a:p>
            <a:pPr marL="41275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1AF00"/>
                </a:solidFill>
              </a:rPr>
              <a:t>Без </a:t>
            </a:r>
            <a:r>
              <a:rPr lang="ru-RU" sz="1600" b="1" dirty="0">
                <a:solidFill>
                  <a:srgbClr val="F1AF00"/>
                </a:solidFill>
              </a:rPr>
              <a:t>привязки к местоположению </a:t>
            </a:r>
            <a:r>
              <a:rPr lang="ru-RU" sz="1600" dirty="0">
                <a:solidFill>
                  <a:schemeClr val="tx1"/>
                </a:solidFill>
              </a:rPr>
              <a:t>- можно учиться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27001" indent="0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из </a:t>
            </a:r>
            <a:r>
              <a:rPr lang="ru-RU" sz="1600" dirty="0">
                <a:solidFill>
                  <a:schemeClr val="tx1"/>
                </a:solidFill>
              </a:rPr>
              <a:t>любого </a:t>
            </a:r>
            <a:r>
              <a:rPr lang="ru-RU" sz="1600" dirty="0" smtClean="0">
                <a:solidFill>
                  <a:schemeClr val="tx1"/>
                </a:solidFill>
              </a:rPr>
              <a:t>города, из </a:t>
            </a:r>
            <a:r>
              <a:rPr lang="ru-RU" sz="1600" dirty="0">
                <a:solidFill>
                  <a:schemeClr val="tx1"/>
                </a:solidFill>
              </a:rPr>
              <a:t>дома, с </a:t>
            </a:r>
            <a:r>
              <a:rPr lang="ru-RU" sz="1600" dirty="0" smtClean="0">
                <a:solidFill>
                  <a:schemeClr val="tx1"/>
                </a:solidFill>
              </a:rPr>
              <a:t>работы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127001" indent="0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</a:endParaRPr>
          </a:p>
          <a:p>
            <a:pPr marL="41275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F1AF00"/>
                </a:solidFill>
              </a:rPr>
              <a:t>Широкая линейка курсов по:</a:t>
            </a:r>
          </a:p>
          <a:p>
            <a:pPr marL="86995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программированию</a:t>
            </a:r>
          </a:p>
          <a:p>
            <a:pPr marL="86995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1С:</a:t>
            </a:r>
            <a:r>
              <a:rPr lang="en-US" sz="1200" dirty="0" smtClean="0">
                <a:solidFill>
                  <a:schemeClr val="tx1"/>
                </a:solidFill>
              </a:rPr>
              <a:t>ERP</a:t>
            </a:r>
            <a:r>
              <a:rPr lang="ru-RU" sz="1200" dirty="0" smtClean="0">
                <a:solidFill>
                  <a:schemeClr val="tx1"/>
                </a:solidFill>
              </a:rPr>
              <a:t> и Комплексной автоматизации</a:t>
            </a:r>
          </a:p>
          <a:p>
            <a:pPr marL="86995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1С:Бухгалтерии</a:t>
            </a:r>
          </a:p>
          <a:p>
            <a:pPr marL="86995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1С:ЗУП</a:t>
            </a:r>
          </a:p>
          <a:p>
            <a:endParaRPr lang="ru-RU" dirty="0"/>
          </a:p>
          <a:p>
            <a:pPr marL="86995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678720" y="3745428"/>
            <a:ext cx="33708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1" indent="-171450">
              <a:buClr>
                <a:srgbClr val="F1AF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/>
              <a:t>1С:Управлению торговлей и1С:Рознице</a:t>
            </a:r>
          </a:p>
          <a:p>
            <a:pPr marL="298451" indent="-171450">
              <a:buClr>
                <a:srgbClr val="F1AF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/>
              <a:t>1С:УНФ</a:t>
            </a:r>
          </a:p>
          <a:p>
            <a:pPr marL="298451" indent="-171450">
              <a:buClr>
                <a:srgbClr val="F1AF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/>
              <a:t>1С:Документообороту</a:t>
            </a:r>
            <a:r>
              <a:rPr lang="ru-RU" sz="1200" dirty="0"/>
              <a:t>, </a:t>
            </a:r>
            <a:r>
              <a:rPr lang="ru-RU" sz="1200" dirty="0" smtClean="0"/>
              <a:t>1С:ЭДО</a:t>
            </a:r>
          </a:p>
          <a:p>
            <a:pPr marL="298451" indent="-171450">
              <a:buClr>
                <a:srgbClr val="F1AF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/>
              <a:t>1С:БГУ и ЗКГУ</a:t>
            </a:r>
            <a:endParaRPr lang="ru-RU" sz="12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868767" y="325239"/>
            <a:ext cx="69135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Что нужно для обучения?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250825" y="1019811"/>
            <a:ext cx="8642350" cy="32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1AF00"/>
                </a:solidFill>
              </a:rPr>
              <a:t>Для </a:t>
            </a:r>
            <a:r>
              <a:rPr lang="ru-RU" sz="1800" b="1" dirty="0">
                <a:solidFill>
                  <a:srgbClr val="F1AF00"/>
                </a:solidFill>
              </a:rPr>
              <a:t>обучения </a:t>
            </a:r>
            <a:r>
              <a:rPr lang="ru-RU" sz="1800" b="1" dirty="0" smtClean="0">
                <a:solidFill>
                  <a:srgbClr val="F1AF00"/>
                </a:solidFill>
              </a:rPr>
              <a:t>потребуется: </a:t>
            </a:r>
          </a:p>
          <a:p>
            <a:pPr marL="584201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стабильный </a:t>
            </a:r>
            <a:r>
              <a:rPr lang="ru-RU" sz="1600" b="1" dirty="0" smtClean="0">
                <a:solidFill>
                  <a:schemeClr val="tx1"/>
                </a:solidFill>
              </a:rPr>
              <a:t>Интернет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marL="584201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ноутбук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или </a:t>
            </a:r>
            <a:r>
              <a:rPr lang="ru-RU" sz="1600" dirty="0" smtClean="0">
                <a:solidFill>
                  <a:schemeClr val="tx1"/>
                </a:solidFill>
              </a:rPr>
              <a:t>ПК </a:t>
            </a:r>
          </a:p>
          <a:p>
            <a:pPr marL="584201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желание</a:t>
            </a:r>
            <a:r>
              <a:rPr lang="ru-RU" sz="1600" dirty="0" smtClean="0">
                <a:solidFill>
                  <a:schemeClr val="tx1"/>
                </a:solidFill>
              </a:rPr>
              <a:t> освоить новые навыки</a:t>
            </a:r>
            <a:endParaRPr lang="ru-RU" sz="1600" dirty="0">
              <a:solidFill>
                <a:schemeClr val="tx1"/>
              </a:solidFill>
            </a:endParaRPr>
          </a:p>
          <a:p>
            <a:pPr marL="127001" indent="0">
              <a:spcBef>
                <a:spcPts val="0"/>
              </a:spcBef>
              <a:buNone/>
            </a:pPr>
            <a:endParaRPr lang="ru-RU" sz="1800" b="1" dirty="0">
              <a:solidFill>
                <a:srgbClr val="F1AF00"/>
              </a:solidFill>
            </a:endParaRPr>
          </a:p>
          <a:p>
            <a:pPr marL="127001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1AF00"/>
                </a:solidFill>
              </a:rPr>
              <a:t>У нас есть все для комфортного обучения:</a:t>
            </a:r>
          </a:p>
          <a:p>
            <a:pPr marL="584201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д</a:t>
            </a:r>
            <a:r>
              <a:rPr lang="ru-RU" sz="1600" dirty="0" smtClean="0">
                <a:solidFill>
                  <a:schemeClr val="tx1"/>
                </a:solidFill>
              </a:rPr>
              <a:t>оступ к облачной версии программы 1С</a:t>
            </a:r>
          </a:p>
          <a:p>
            <a:pPr marL="584201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общение с преподавателем по электронной почте</a:t>
            </a:r>
          </a:p>
          <a:p>
            <a:pPr marL="469901" indent="-342900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469901" indent="-342900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469901" indent="-342900">
              <a:spcBef>
                <a:spcPts val="0"/>
              </a:spcBef>
            </a:pPr>
            <a:endParaRPr sz="18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00" y="1953399"/>
            <a:ext cx="2646255" cy="2646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8" y="3567952"/>
            <a:ext cx="262729" cy="251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359" y="3151738"/>
            <a:ext cx="412408" cy="412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9" y="1599590"/>
            <a:ext cx="271093" cy="2710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9" y="1932774"/>
            <a:ext cx="327618" cy="327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09" y="2220945"/>
            <a:ext cx="349990" cy="40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body" idx="1"/>
          </p:nvPr>
        </p:nvSpPr>
        <p:spPr>
          <a:xfrm>
            <a:off x="256595" y="1454532"/>
            <a:ext cx="4248150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1" marR="0" lvl="0" indent="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</a:pPr>
            <a:r>
              <a:rPr lang="ru-RU" sz="1600" dirty="0" smtClean="0">
                <a:solidFill>
                  <a:schemeClr val="tx1"/>
                </a:solidFill>
              </a:rPr>
              <a:t>Доступ к онлайн-помощнику УЦ1</a:t>
            </a:r>
          </a:p>
          <a:p>
            <a:pPr marL="127001" marR="0" lvl="0" indent="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27001" marR="0" lvl="0" indent="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</a:pPr>
            <a:r>
              <a:rPr lang="ru-RU" sz="1600" dirty="0" smtClean="0">
                <a:solidFill>
                  <a:schemeClr val="tx1"/>
                </a:solidFill>
              </a:rPr>
              <a:t>Проверка домашних заданий</a:t>
            </a:r>
          </a:p>
          <a:p>
            <a:pPr marL="127001" marR="0" lvl="0" indent="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27001" marR="0" lvl="0" indent="0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</a:pPr>
            <a:r>
              <a:rPr lang="ru-RU" sz="1600" dirty="0" smtClean="0">
                <a:solidFill>
                  <a:schemeClr val="tx1"/>
                </a:solidFill>
              </a:rPr>
              <a:t>Помощь в установке и первичной настройке программы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2563" indent="-55562">
              <a:spcBef>
                <a:spcPts val="0"/>
              </a:spcBef>
              <a:buSzPts val="2000"/>
            </a:pPr>
            <a:r>
              <a:rPr lang="ru-RU" sz="1600" dirty="0">
                <a:solidFill>
                  <a:schemeClr val="tx1"/>
                </a:solidFill>
              </a:rPr>
              <a:t>Продление доступа к курсу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(от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недели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 2х месяцев за символическую цену)</a:t>
            </a:r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186114" y="146337"/>
            <a:ext cx="567981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Инструменты, которые помогут при обучении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" y="3260710"/>
            <a:ext cx="271782" cy="271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" y="1454532"/>
            <a:ext cx="336171" cy="336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" y="1962705"/>
            <a:ext cx="336226" cy="336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" y="2478022"/>
            <a:ext cx="334443" cy="301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873" y="1735136"/>
            <a:ext cx="4106479" cy="2698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165488" y="99124"/>
            <a:ext cx="567981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Онлайн-помощник УЦ1</a:t>
            </a:r>
            <a:br>
              <a:rPr lang="ru-RU" dirty="0" smtClean="0">
                <a:solidFill>
                  <a:srgbClr val="D68F00"/>
                </a:solidFill>
              </a:rPr>
            </a:br>
            <a:r>
              <a:rPr lang="ru-RU" dirty="0" smtClean="0">
                <a:solidFill>
                  <a:srgbClr val="D68F00"/>
                </a:solidFill>
              </a:rPr>
              <a:t>Кто это?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72" y="950703"/>
            <a:ext cx="2007125" cy="3568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51" y="940656"/>
            <a:ext cx="2004413" cy="3563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2" y="928275"/>
            <a:ext cx="2018341" cy="35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444" y="851605"/>
            <a:ext cx="2565988" cy="3731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94" y="934712"/>
            <a:ext cx="2330193" cy="3266028"/>
          </a:xfrm>
          <a:prstGeom prst="rect">
            <a:avLst/>
          </a:prstGeom>
        </p:spPr>
      </p:pic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26094" y="112942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Какие документы выдаются после</a:t>
            </a:r>
            <a:br>
              <a:rPr lang="ru-RU" dirty="0" smtClean="0">
                <a:solidFill>
                  <a:srgbClr val="D68F00"/>
                </a:solidFill>
              </a:rPr>
            </a:br>
            <a:r>
              <a:rPr lang="ru-RU" dirty="0" smtClean="0">
                <a:solidFill>
                  <a:srgbClr val="D68F00"/>
                </a:solidFill>
              </a:rPr>
              <a:t> обучения?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международная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научно-практическая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1" i="0" u="none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конференция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024" y="1049350"/>
            <a:ext cx="2396824" cy="34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43845" y="846663"/>
            <a:ext cx="5709962" cy="81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dirty="0" smtClean="0"/>
              <a:t>«Старт в 1С»</a:t>
            </a:r>
          </a:p>
          <a:p>
            <a:pPr marL="0" indent="0" algn="ctr">
              <a:spcBef>
                <a:spcPts val="0"/>
              </a:spcBef>
            </a:pPr>
            <a:r>
              <a:rPr lang="ru-RU" dirty="0" smtClean="0"/>
              <a:t>Всего за </a:t>
            </a:r>
            <a:r>
              <a:rPr lang="ru-RU" dirty="0"/>
              <a:t>256 руб</a:t>
            </a:r>
            <a:r>
              <a:rPr lang="ru-RU" dirty="0" smtClean="0"/>
              <a:t>. </a:t>
            </a:r>
            <a:endParaRPr sz="2400" b="1" dirty="0">
              <a:solidFill>
                <a:srgbClr val="F1AF00"/>
              </a:solidFill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0" y="1711801"/>
            <a:ext cx="4138842" cy="272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ru-RU" sz="1600" dirty="0" smtClean="0"/>
              <a:t>РАССКАЖЕМ:</a:t>
            </a:r>
            <a:endParaRPr lang="ru-RU" sz="1600" dirty="0"/>
          </a:p>
          <a:p>
            <a:r>
              <a:rPr lang="ru-RU" sz="1600" dirty="0"/>
              <a:t>Кто создал программы 1С и для чего они нужны</a:t>
            </a:r>
          </a:p>
          <a:p>
            <a:r>
              <a:rPr lang="ru-RU" sz="1600" dirty="0"/>
              <a:t>О многообразии программ 1С</a:t>
            </a:r>
          </a:p>
          <a:p>
            <a:r>
              <a:rPr lang="ru-RU" sz="1600" dirty="0"/>
              <a:t>О том, с чего начать изучение программ 1С</a:t>
            </a:r>
          </a:p>
          <a:p>
            <a:r>
              <a:rPr lang="ru-RU" sz="1600" dirty="0"/>
              <a:t>О том, кто такой «сертифицированный специалист 1С» и о многом </a:t>
            </a:r>
            <a:r>
              <a:rPr lang="ru-RU" sz="1600" dirty="0" smtClean="0"/>
              <a:t>другом</a:t>
            </a:r>
          </a:p>
          <a:p>
            <a:endParaRPr lang="ru-RU" sz="1600" dirty="0"/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755250" y="222250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С чего начать свой путь в 1С ?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6" name="Google Shape;176;p8"/>
          <p:cNvSpPr txBox="1">
            <a:spLocks noGrp="1"/>
          </p:cNvSpPr>
          <p:nvPr>
            <p:ph type="body" idx="2"/>
          </p:nvPr>
        </p:nvSpPr>
        <p:spPr>
          <a:xfrm>
            <a:off x="4026888" y="1711801"/>
            <a:ext cx="2503365" cy="256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ru-RU" sz="1600" dirty="0" smtClean="0"/>
              <a:t>НАУЧИМ:</a:t>
            </a:r>
            <a:endParaRPr lang="ru-RU" sz="1600" dirty="0"/>
          </a:p>
          <a:p>
            <a:r>
              <a:rPr lang="ru-RU" sz="1600" dirty="0" smtClean="0"/>
              <a:t>Работать с рядом программ 1С</a:t>
            </a:r>
            <a:endParaRPr lang="ru-RU" sz="1600" dirty="0"/>
          </a:p>
          <a:p>
            <a:r>
              <a:rPr lang="ru-RU" sz="1600" dirty="0" smtClean="0"/>
              <a:t>Азам программирования в 1С</a:t>
            </a:r>
          </a:p>
          <a:p>
            <a:endParaRPr lang="ru-RU" sz="1600" dirty="0"/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67" y="2201904"/>
            <a:ext cx="2219283" cy="22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484927" y="117237"/>
            <a:ext cx="720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D68F00"/>
                </a:solidFill>
              </a:rPr>
              <a:t>Курс для студентов </a:t>
            </a:r>
            <a:br>
              <a:rPr lang="ru-RU" dirty="0" smtClean="0">
                <a:solidFill>
                  <a:srgbClr val="D68F00"/>
                </a:solidFill>
              </a:rPr>
            </a:br>
            <a:r>
              <a:rPr lang="ru-RU" dirty="0" smtClean="0">
                <a:solidFill>
                  <a:srgbClr val="D68F00"/>
                </a:solidFill>
              </a:rPr>
              <a:t>всего за 77 руб.</a:t>
            </a:r>
            <a:endParaRPr dirty="0">
              <a:solidFill>
                <a:srgbClr val="D68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6" name="Google Shape;176;p8"/>
          <p:cNvSpPr txBox="1">
            <a:spLocks noGrp="1"/>
          </p:cNvSpPr>
          <p:nvPr>
            <p:ph type="body" idx="2"/>
          </p:nvPr>
        </p:nvSpPr>
        <p:spPr>
          <a:xfrm>
            <a:off x="3636974" y="1779510"/>
            <a:ext cx="5507026" cy="276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Короткий и динамичный видеокурс для студентов! </a:t>
            </a:r>
          </a:p>
          <a:p>
            <a:pPr>
              <a:defRPr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курса - разбор реальных задач “от заказчика” в виде лабораторных работ! </a:t>
            </a:r>
          </a:p>
          <a:p>
            <a:pPr>
              <a:defRPr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курса вы получаете доступ к видео-решению всех лабораторных задач для самоконтроля!</a:t>
            </a:r>
          </a:p>
          <a:p>
            <a:pPr>
              <a:defRPr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сжатые сроки вы получите фундамент начальных знаний по программированию в 1С!  </a:t>
            </a:r>
          </a:p>
          <a:p>
            <a:pPr marL="0" indent="0">
              <a:buFontTx/>
              <a:buNone/>
              <a:defRPr/>
            </a:pPr>
            <a:r>
              <a:rPr lang="ru-RU" sz="1600" b="1" dirty="0">
                <a:solidFill>
                  <a:srgbClr val="C03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для студентов 77 рублей!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endParaRPr sz="14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09688"/>
            <a:ext cx="3035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8556</TotalTime>
  <Words>505</Words>
  <Application>Microsoft Office PowerPoint</Application>
  <PresentationFormat>Произвольный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Noto Sans Symbols</vt:lpstr>
      <vt:lpstr>4_Оформление по умолчанию</vt:lpstr>
      <vt:lpstr>5_Оформление по умолчанию</vt:lpstr>
      <vt:lpstr>9_Оформление по умолчанию</vt:lpstr>
      <vt:lpstr>Видеокурсы от 1С:Учебного центра №1</vt:lpstr>
      <vt:lpstr>Видеокурсы 1С – что это?</vt:lpstr>
      <vt:lpstr>Преимущества видеокурсов</vt:lpstr>
      <vt:lpstr>Что нужно для обучения?</vt:lpstr>
      <vt:lpstr>Инструменты, которые помогут при обучении</vt:lpstr>
      <vt:lpstr>Онлайн-помощник УЦ1 Кто это?</vt:lpstr>
      <vt:lpstr>Какие документы выдаются после  обучения?</vt:lpstr>
      <vt:lpstr>С чего начать свой путь в 1С ?</vt:lpstr>
      <vt:lpstr>Курс для студентов  всего за 77 руб.</vt:lpstr>
      <vt:lpstr>Этапы изучения программ 1С</vt:lpstr>
      <vt:lpstr>Как купить курс и начать обучение?</vt:lpstr>
      <vt:lpstr>КОНТАКТЫ: Тел:+7 (495)688-90-02 E-mail: edu@1c.ru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к оформлению презентации</dc:title>
  <dc:creator>Fedotova_K</dc:creator>
  <cp:lastModifiedBy>Гарева Кристина Ивановна</cp:lastModifiedBy>
  <cp:revision>43</cp:revision>
  <dcterms:created xsi:type="dcterms:W3CDTF">2020-11-11T06:55:55Z</dcterms:created>
  <dcterms:modified xsi:type="dcterms:W3CDTF">2023-01-30T07:05:09Z</dcterms:modified>
</cp:coreProperties>
</file>